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708" r:id="rId3"/>
    <p:sldId id="709" r:id="rId4"/>
    <p:sldId id="745" r:id="rId5"/>
    <p:sldId id="747" r:id="rId6"/>
    <p:sldId id="748" r:id="rId7"/>
    <p:sldId id="744" r:id="rId8"/>
    <p:sldId id="737" r:id="rId9"/>
    <p:sldId id="734" r:id="rId10"/>
    <p:sldId id="740" r:id="rId11"/>
    <p:sldId id="735" r:id="rId12"/>
    <p:sldId id="741" r:id="rId13"/>
    <p:sldId id="739" r:id="rId14"/>
    <p:sldId id="718" r:id="rId15"/>
    <p:sldId id="742" r:id="rId16"/>
    <p:sldId id="716" r:id="rId17"/>
    <p:sldId id="743" r:id="rId18"/>
    <p:sldId id="733" r:id="rId19"/>
    <p:sldId id="55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35" autoAdjust="0"/>
    <p:restoredTop sz="94660" autoAdjust="0"/>
  </p:normalViewPr>
  <p:slideViewPr>
    <p:cSldViewPr>
      <p:cViewPr>
        <p:scale>
          <a:sx n="70" d="100"/>
          <a:sy n="70" d="100"/>
        </p:scale>
        <p:origin x="-1194" y="-84"/>
      </p:cViewPr>
      <p:guideLst>
        <p:guide orient="horz" pos="2160"/>
        <p:guide pos="2880"/>
        <p:guide pos="144"/>
        <p:guide pos="5616"/>
      </p:guideLst>
    </p:cSldViewPr>
  </p:slideViewPr>
  <p:outlineViewPr>
    <p:cViewPr>
      <p:scale>
        <a:sx n="33" d="100"/>
        <a:sy n="33" d="100"/>
      </p:scale>
      <p:origin x="0" y="8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3857C61-21AB-48AB-87EF-68EBA23E1BF7}" type="datetimeFigureOut">
              <a:rPr lang="en-US"/>
              <a:pPr>
                <a:defRPr/>
              </a:pPr>
              <a:t>27-Aug-14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3A14137-6D13-438F-927C-41A9C2360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49098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1EB6514-E03D-486A-A39B-6F35CD1741B8}" type="datetimeFigureOut">
              <a:rPr lang="en-US"/>
              <a:pPr>
                <a:defRPr/>
              </a:pPr>
              <a:t>27-Aug-14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BA7A9C1-7A3F-43E2-8894-775320A1C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08575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325" y="762000"/>
            <a:ext cx="5111675" cy="2667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0"/>
            <a:ext cx="5105400" cy="2133600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7335C-2FDA-4EB6-9E1A-42A92B5008ED}" type="datetime1">
              <a:rPr lang="en-US" smtClean="0"/>
              <a:pPr>
                <a:defRPr/>
              </a:pPr>
              <a:t>27-Aug-14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sq-AL"/>
              <a:t> Faqe </a:t>
            </a:r>
            <a:fld id="{488B61C1-2B7D-4208-B5D5-95668C05355D}" type="slidenum">
              <a:rPr lang="en-US"/>
              <a:pPr>
                <a:defRPr/>
              </a:pPr>
              <a:t>‹#›</a:t>
            </a:fld>
            <a:r>
              <a:rPr lang="sq-AL"/>
              <a:t> nga XX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403874"/>
            <a:ext cx="72390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71F55-ED9F-4182-AAE7-DD59E56E8D22}" type="datetime1">
              <a:rPr lang="en-US" smtClean="0"/>
              <a:pPr>
                <a:defRPr/>
              </a:pPr>
              <a:t>27-Aug-14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CEE50-50B8-4B65-B4FD-4D82EDAAB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1371600"/>
            <a:ext cx="1828800" cy="49530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371600"/>
            <a:ext cx="57912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B82E0-F0A3-4681-A7E0-7F9ECF2AF172}" type="datetime1">
              <a:rPr lang="en-US" smtClean="0"/>
              <a:pPr>
                <a:defRPr/>
              </a:pPr>
              <a:t>27-Aug-14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D1194-2C71-4C81-92C6-36B554329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B2D4E-A33D-41FA-AEBE-56700FD03613}" type="datetime1">
              <a:rPr lang="en-US" smtClean="0"/>
              <a:pPr>
                <a:defRPr/>
              </a:pPr>
              <a:t>27-Aug-14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A7C81-61B2-4E92-92F1-9BFC58F3A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929187"/>
            <a:ext cx="5105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733800"/>
            <a:ext cx="5105400" cy="11953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D04C6-CF8E-48FA-A259-DC0D0942B01B}" type="datetime1">
              <a:rPr lang="en-US" smtClean="0"/>
              <a:pPr>
                <a:defRPr/>
              </a:pPr>
              <a:t>27-Aug-14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86579-A564-4283-A7B4-9A9BCC825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98637"/>
            <a:ext cx="4267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98637"/>
            <a:ext cx="4267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9B7B5-B119-4140-B3AD-666783C20C71}" type="datetime1">
              <a:rPr lang="en-US" smtClean="0"/>
              <a:pPr>
                <a:defRPr/>
              </a:pPr>
              <a:t>27-Aug-14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0404A-64B2-41B6-86BB-776EEBBAA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733550"/>
            <a:ext cx="4268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373312"/>
            <a:ext cx="42687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33550"/>
            <a:ext cx="4270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73312"/>
            <a:ext cx="42703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18BC1-C3EC-42F3-9784-4DC923D6B18D}" type="datetime1">
              <a:rPr lang="en-US" smtClean="0"/>
              <a:pPr>
                <a:defRPr/>
              </a:pPr>
              <a:t>27-Aug-14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34EFF-8729-475C-9772-F5D26CE1B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141DE-7F8F-4D67-8618-EF5285AC669A}" type="datetime1">
              <a:rPr lang="en-US" smtClean="0"/>
              <a:pPr>
                <a:defRPr/>
              </a:pPr>
              <a:t>27-Aug-14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6AC82-7B02-44D1-95F9-5AB7E73F5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6B286-C6B7-4B3A-8BFD-9038BF971715}" type="datetime1">
              <a:rPr lang="en-US" smtClean="0"/>
              <a:pPr>
                <a:defRPr/>
              </a:pPr>
              <a:t>27-Aug-14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9761E-7536-4C3E-B6FD-F8AC23AFE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6958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3968750" cy="490907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371600"/>
            <a:ext cx="3236913" cy="49136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5D43-1C8B-406C-9374-6C73B2A0ACCF}" type="datetime1">
              <a:rPr lang="en-US" smtClean="0"/>
              <a:pPr>
                <a:defRPr/>
              </a:pPr>
              <a:t>27-Aug-14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47D7D-D5B8-4B21-AEA4-E85221820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43000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9C800-5989-4091-9578-11431DEC0D50}" type="datetime1">
              <a:rPr lang="en-US" smtClean="0"/>
              <a:pPr>
                <a:defRPr/>
              </a:pPr>
              <a:t>27-Aug-14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5CC03-E476-46B2-833A-6D0CB803E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861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40335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4313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C9CF97-D035-4886-B94C-774D6BE911CA}" type="datetime1">
              <a:rPr lang="en-US" smtClean="0"/>
              <a:pPr>
                <a:defRPr/>
              </a:pPr>
              <a:t>27-Aug-14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73863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538823-76C9-47A9-A005-CC32A353E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1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.cico@seeu.edu.mk" TargetMode="External"/><Relationship Id="rId2" Type="http://schemas.openxmlformats.org/officeDocument/2006/relationships/hyperlink" Target="mailto:dhurate.hyseni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05200"/>
            <a:ext cx="8382000" cy="762000"/>
          </a:xfrm>
        </p:spPr>
        <p:txBody>
          <a:bodyPr rtlCol="0">
            <a:noAutofit/>
          </a:bodyPr>
          <a:lstStyle/>
          <a:p>
            <a:pPr algn="ctr"/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 Security in the Cloud: A Proposed Model</a:t>
            </a:r>
            <a:endParaRPr lang="sq-AL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6400800"/>
            <a:ext cx="84994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7586" y="6211669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algn="ctr"/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Sinaia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Romania</a:t>
            </a:r>
          </a:p>
          <a:p>
            <a:pPr algn="ctr"/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August, 2014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81000" y="1938754"/>
            <a:ext cx="8458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14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Workshop “Software Engineering Education and Reverse Engineering” </a:t>
            </a:r>
            <a:b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5219274"/>
            <a:ext cx="8991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Dhuratë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Hyseni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Betim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Çiço</a:t>
            </a: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South East European University - Tetovo, Macedonia</a:t>
            </a:r>
          </a:p>
          <a:p>
            <a:pPr algn="ctr"/>
            <a:r>
              <a:rPr lang="en-US" sz="1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dhurate.hyseni@gmail.com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ctr"/>
            <a:r>
              <a:rPr lang="en-US" sz="1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b.cico@seeu.edu.mk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l"/>
              </a:tabLst>
            </a:pPr>
            <a:r>
              <a:rPr kumimoji="0" lang="sq-AL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	</a:t>
            </a:r>
            <a:endParaRPr kumimoji="0" lang="sq-AL" sz="16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seeulogo_klasik_20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228600"/>
            <a:ext cx="1600200" cy="16692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Sensitive rating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SR[</a:t>
            </a:r>
            <a:r>
              <a:rPr lang="en-US" b="1" dirty="0" err="1" smtClean="0"/>
              <a:t>i</a:t>
            </a:r>
            <a:r>
              <a:rPr lang="en-US" b="1" dirty="0"/>
              <a:t>] = ( C[</a:t>
            </a:r>
            <a:r>
              <a:rPr lang="en-US" b="1" dirty="0" err="1"/>
              <a:t>i</a:t>
            </a:r>
            <a:r>
              <a:rPr lang="en-US" b="1" dirty="0"/>
              <a:t>] + (1/A[</a:t>
            </a:r>
            <a:r>
              <a:rPr lang="en-US" b="1" dirty="0" err="1"/>
              <a:t>i</a:t>
            </a:r>
            <a:r>
              <a:rPr lang="en-US" b="1" dirty="0"/>
              <a:t>] * 10 + I[</a:t>
            </a:r>
            <a:r>
              <a:rPr lang="en-US" b="1" dirty="0" err="1"/>
              <a:t>i</a:t>
            </a:r>
            <a:r>
              <a:rPr lang="en-US" b="1" dirty="0"/>
              <a:t>] ) ) / </a:t>
            </a:r>
            <a:r>
              <a:rPr lang="en-US" b="1" dirty="0" smtClean="0"/>
              <a:t>4</a:t>
            </a:r>
          </a:p>
          <a:p>
            <a:pPr marL="0" indent="0" algn="ctr">
              <a:buNone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 (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Framework to Enhance Cryptographic Parameter for Data In Cloud,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R.Sivaranjani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R.Radhika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2014)</a:t>
            </a:r>
          </a:p>
          <a:p>
            <a:pPr marL="0" indent="0" algn="ctr">
              <a:buNone/>
            </a:pPr>
            <a:endParaRPr lang="en-US" sz="1400" dirty="0"/>
          </a:p>
          <a:p>
            <a:r>
              <a:rPr lang="en-US" dirty="0"/>
              <a:t>SR[</a:t>
            </a:r>
            <a:r>
              <a:rPr lang="en-US" dirty="0" err="1"/>
              <a:t>i</a:t>
            </a:r>
            <a:r>
              <a:rPr lang="en-US" dirty="0"/>
              <a:t>] = Sensitive Rating</a:t>
            </a:r>
            <a:r>
              <a:rPr lang="en-US" dirty="0" smtClean="0"/>
              <a:t>,</a:t>
            </a:r>
          </a:p>
          <a:p>
            <a:r>
              <a:rPr lang="en-US" dirty="0" smtClean="0"/>
              <a:t>C[</a:t>
            </a:r>
            <a:r>
              <a:rPr lang="en-US" dirty="0" err="1" smtClean="0"/>
              <a:t>i</a:t>
            </a:r>
            <a:r>
              <a:rPr lang="en-US" dirty="0"/>
              <a:t>]= Confidentiality, </a:t>
            </a:r>
            <a:endParaRPr lang="en-US" dirty="0" smtClean="0"/>
          </a:p>
          <a:p>
            <a:r>
              <a:rPr lang="en-US" dirty="0" smtClean="0"/>
              <a:t>A[</a:t>
            </a:r>
            <a:r>
              <a:rPr lang="en-US" dirty="0" err="1" smtClean="0"/>
              <a:t>i</a:t>
            </a:r>
            <a:r>
              <a:rPr lang="en-US" dirty="0"/>
              <a:t>]= Availability, </a:t>
            </a:r>
            <a:endParaRPr lang="en-US" dirty="0" smtClean="0"/>
          </a:p>
          <a:p>
            <a:r>
              <a:rPr lang="en-US" dirty="0" smtClean="0"/>
              <a:t>I[</a:t>
            </a:r>
            <a:r>
              <a:rPr lang="en-US" dirty="0" err="1" smtClean="0"/>
              <a:t>i</a:t>
            </a:r>
            <a:r>
              <a:rPr lang="en-US" dirty="0"/>
              <a:t>]= </a:t>
            </a:r>
            <a:r>
              <a:rPr lang="en-US" dirty="0" smtClean="0"/>
              <a:t>Integrity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A7C81-61B2-4E92-92F1-9BFC58F3A56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" y="6356350"/>
            <a:ext cx="8839200" cy="365125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14</a:t>
            </a:r>
            <a:r>
              <a:rPr lang="en-US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Workshop “Software Engineering Education and Reverse Engineering”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Sinaia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Romania,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August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2014</a:t>
            </a:r>
          </a:p>
        </p:txBody>
      </p:sp>
      <p:pic>
        <p:nvPicPr>
          <p:cNvPr id="7" name="Picture 6" descr="seeulogo_klasik_2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1066800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10369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CF56-BBAC-4620-8E6A-2B1B55D63B76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0788" y="1560518"/>
            <a:ext cx="6023212" cy="384968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</a:rPr>
              <a:t>Data security in cloud computing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" y="6356350"/>
            <a:ext cx="8839200" cy="365125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14</a:t>
            </a:r>
            <a:r>
              <a:rPr lang="en-US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Workshop “Software Engineering Education and Reverse Engineering”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Sinaia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Romania,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August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2014</a:t>
            </a:r>
          </a:p>
        </p:txBody>
      </p:sp>
      <p:pic>
        <p:nvPicPr>
          <p:cNvPr id="9" name="Picture 8" descr="seeulogo_klasik_20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152400"/>
            <a:ext cx="1066800" cy="10668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0" y="1612204"/>
            <a:ext cx="3048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Data security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Data transfer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latin typeface="+mn-lt"/>
              </a:rPr>
              <a:t>Provider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latin typeface="+mn-lt"/>
              </a:rPr>
              <a:t>End users of the </a:t>
            </a:r>
            <a:r>
              <a:rPr lang="en-US" sz="2400" dirty="0" smtClean="0">
                <a:latin typeface="+mn-lt"/>
              </a:rPr>
              <a:t>system</a:t>
            </a:r>
            <a:endParaRPr lang="en-US" sz="2400" dirty="0">
              <a:latin typeface="+mn-lt"/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latin typeface="+mn-lt"/>
              </a:rPr>
              <a:t>The manager of auditing</a:t>
            </a:r>
          </a:p>
        </p:txBody>
      </p:sp>
    </p:spTree>
    <p:extLst>
      <p:ext uri="{BB962C8B-B14F-4D97-AF65-F5344CB8AC3E}">
        <p14:creationId xmlns:p14="http://schemas.microsoft.com/office/powerpoint/2010/main" xmlns="" val="373319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533400"/>
            <a:ext cx="9532961" cy="762000"/>
          </a:xfrm>
        </p:spPr>
        <p:txBody>
          <a:bodyPr>
            <a:normAutofit fontScale="90000"/>
          </a:bodyPr>
          <a:lstStyle/>
          <a:p>
            <a:pPr lvl="1"/>
            <a:r>
              <a:rPr lang="en-US" dirty="0"/>
              <a:t>Role of cryptography in </a:t>
            </a:r>
            <a:r>
              <a:rPr lang="en-US" dirty="0" smtClean="0"/>
              <a:t>cloud</a:t>
            </a:r>
            <a:r>
              <a:rPr lang="en-US" sz="5400" dirty="0"/>
              <a:t/>
            </a:r>
            <a:br>
              <a:rPr lang="en-US" sz="54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Cryptography-</a:t>
            </a:r>
            <a:r>
              <a:rPr lang="en-US" dirty="0"/>
              <a:t> increase the reliability for the </a:t>
            </a:r>
            <a:r>
              <a:rPr lang="en-US" dirty="0" smtClean="0"/>
              <a:t>customers</a:t>
            </a:r>
          </a:p>
          <a:p>
            <a:pPr lvl="1"/>
            <a:r>
              <a:rPr lang="en-US" sz="3200" dirty="0"/>
              <a:t>symmetric </a:t>
            </a:r>
            <a:r>
              <a:rPr lang="en-US" sz="3200" dirty="0" smtClean="0"/>
              <a:t>cryptography</a:t>
            </a:r>
          </a:p>
          <a:p>
            <a:pPr lvl="1"/>
            <a:r>
              <a:rPr lang="en-US" sz="3200" dirty="0" smtClean="0"/>
              <a:t>asymmetric cryptography</a:t>
            </a:r>
          </a:p>
          <a:p>
            <a:pPr lvl="1"/>
            <a:endParaRPr lang="en-US" sz="3200" dirty="0" smtClean="0"/>
          </a:p>
          <a:p>
            <a:r>
              <a:rPr lang="en-US" sz="3600" dirty="0" smtClean="0"/>
              <a:t>Communication </a:t>
            </a:r>
            <a:r>
              <a:rPr lang="en-US" sz="3600" dirty="0"/>
              <a:t>between sender and receiver of the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A7C81-61B2-4E92-92F1-9BFC58F3A56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" y="6356350"/>
            <a:ext cx="8839200" cy="365125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14</a:t>
            </a:r>
            <a:r>
              <a:rPr lang="en-US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Workshop “Software Engineering Education and Reverse Engineering”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Sinaia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Romania,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August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2014</a:t>
            </a:r>
          </a:p>
        </p:txBody>
      </p:sp>
      <p:pic>
        <p:nvPicPr>
          <p:cNvPr id="7" name="Picture 6" descr="seeulogo_klasik_2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1066800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5551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Features of cryptography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A7C81-61B2-4E92-92F1-9BFC58F3A56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31183"/>
              </p:ext>
            </p:extLst>
          </p:nvPr>
        </p:nvGraphicFramePr>
        <p:xfrm>
          <a:off x="76202" y="1371600"/>
          <a:ext cx="9067798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2598"/>
                <a:gridCol w="4388682"/>
                <a:gridCol w="2926518"/>
              </a:tblGrid>
              <a:tr h="31645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Simetrical</a:t>
                      </a:r>
                      <a:r>
                        <a:rPr lang="en-US" sz="2000" dirty="0">
                          <a:effectLst/>
                        </a:rPr>
                        <a:t> cryptography  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 Asymetrical cryptography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45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Information </a:t>
                      </a:r>
                      <a:endParaRPr lang="en-US" sz="2000" dirty="0" smtClean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sender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Key encryption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Private key and Public key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45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Informacionit reciever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Key decryption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Private key and Public key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335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Representer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</a:rPr>
                        <a:t>DES (Data Encryption Standard), 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</a:rPr>
                        <a:t>3DES, 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</a:rPr>
                        <a:t>RC5, 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</a:rPr>
                        <a:t>RC6, 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</a:rPr>
                        <a:t>Blowfish, 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</a:rPr>
                        <a:t>Two-Fish 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</a:rPr>
                        <a:t>AES (Advanced Encryption </a:t>
                      </a:r>
                      <a:r>
                        <a:rPr lang="en-US" sz="2000" dirty="0" smtClean="0">
                          <a:effectLst/>
                        </a:rPr>
                        <a:t>Standard)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</a:rPr>
                        <a:t>RSA (</a:t>
                      </a:r>
                      <a:r>
                        <a:rPr lang="en-US" sz="2000" dirty="0" err="1">
                          <a:effectLst/>
                        </a:rPr>
                        <a:t>Rivest</a:t>
                      </a:r>
                      <a:r>
                        <a:rPr lang="en-US" sz="2000" dirty="0">
                          <a:effectLst/>
                        </a:rPr>
                        <a:t> Shamir </a:t>
                      </a:r>
                      <a:r>
                        <a:rPr lang="en-US" sz="2000" dirty="0" err="1">
                          <a:effectLst/>
                        </a:rPr>
                        <a:t>Adleman</a:t>
                      </a:r>
                      <a:r>
                        <a:rPr lang="en-US" sz="2000" dirty="0">
                          <a:effectLst/>
                        </a:rPr>
                        <a:t>) 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</a:rPr>
                        <a:t>ECC (Elliptic Curve Cryptosystem)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52400" y="5638800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(Source: Identity-Based </a:t>
            </a:r>
            <a:r>
              <a:rPr lang="en-US" sz="1400" dirty="0"/>
              <a:t>Cryptography for Cloud Security, </a:t>
            </a:r>
            <a:r>
              <a:rPr lang="en-US" sz="1400" dirty="0" err="1"/>
              <a:t>Hongwei</a:t>
            </a:r>
            <a:r>
              <a:rPr lang="en-US" sz="1400" dirty="0"/>
              <a:t> Li1, </a:t>
            </a:r>
            <a:r>
              <a:rPr lang="en-US" sz="1400" dirty="0" err="1"/>
              <a:t>Yuanshun</a:t>
            </a:r>
            <a:r>
              <a:rPr lang="en-US" sz="1400" dirty="0"/>
              <a:t> </a:t>
            </a:r>
            <a:r>
              <a:rPr lang="en-US" sz="1400" dirty="0" smtClean="0"/>
              <a:t>Dai2 </a:t>
            </a:r>
            <a:r>
              <a:rPr lang="en-US" sz="1400" dirty="0"/>
              <a:t>, Bo </a:t>
            </a:r>
            <a:r>
              <a:rPr lang="en-US" sz="1400" dirty="0" smtClean="0"/>
              <a:t>Yang3)</a:t>
            </a:r>
            <a:endParaRPr lang="en-US" sz="1400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" y="6356350"/>
            <a:ext cx="8839200" cy="365125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14</a:t>
            </a:r>
            <a:r>
              <a:rPr lang="en-US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Workshop “Software Engineering Education and Reverse Engineering”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Sinaia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Romania,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August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2014</a:t>
            </a:r>
          </a:p>
        </p:txBody>
      </p:sp>
      <p:pic>
        <p:nvPicPr>
          <p:cNvPr id="8" name="Picture 7" descr="seeulogo_klasik_2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1066800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9147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7724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effectLst/>
              </a:rPr>
              <a:t>Security challenges in </a:t>
            </a:r>
            <a:r>
              <a:rPr lang="en-US" sz="3600" dirty="0">
                <a:effectLst/>
              </a:rPr>
              <a:t>major areas of cloud and role of cryptography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some challenges that are part of the cryptography and that we will focus for propose new algorithm:</a:t>
            </a:r>
          </a:p>
          <a:p>
            <a:pPr lvl="1" hangingPunct="0">
              <a:buFont typeface="Courier New" panose="02070309020205020404" pitchFamily="49" charset="0"/>
              <a:buChar char="o"/>
            </a:pPr>
            <a:r>
              <a:rPr lang="en-US" dirty="0" smtClean="0"/>
              <a:t>Proof of </a:t>
            </a:r>
            <a:r>
              <a:rPr lang="en-US" dirty="0" err="1" smtClean="0"/>
              <a:t>retrievability</a:t>
            </a:r>
            <a:endParaRPr lang="en-US" dirty="0" smtClean="0"/>
          </a:p>
          <a:p>
            <a:pPr lvl="1" hangingPunct="0">
              <a:buFont typeface="Courier New" panose="02070309020205020404" pitchFamily="49" charset="0"/>
              <a:buChar char="o"/>
            </a:pPr>
            <a:r>
              <a:rPr lang="en-US" dirty="0" smtClean="0"/>
              <a:t>Secure deletion in cloud</a:t>
            </a:r>
          </a:p>
          <a:p>
            <a:pPr lvl="1" hangingPunct="0">
              <a:buFont typeface="Courier New" panose="02070309020205020404" pitchFamily="49" charset="0"/>
              <a:buChar char="o"/>
            </a:pPr>
            <a:r>
              <a:rPr lang="en-US" dirty="0" smtClean="0"/>
              <a:t>Storage security</a:t>
            </a:r>
          </a:p>
          <a:p>
            <a:pPr lvl="1" hangingPunct="0">
              <a:buFont typeface="Courier New" panose="02070309020205020404" pitchFamily="49" charset="0"/>
              <a:buChar char="o"/>
            </a:pPr>
            <a:r>
              <a:rPr lang="en-US" dirty="0" smtClean="0"/>
              <a:t>Communication security</a:t>
            </a:r>
          </a:p>
          <a:p>
            <a:pPr lvl="1" hangingPunct="0">
              <a:buFont typeface="Courier New" panose="02070309020205020404" pitchFamily="49" charset="0"/>
              <a:buChar char="o"/>
            </a:pPr>
            <a:r>
              <a:rPr lang="en-US" dirty="0" smtClean="0"/>
              <a:t>Virtualization </a:t>
            </a:r>
            <a:r>
              <a:rPr lang="en-US" sz="2400" dirty="0" smtClean="0"/>
              <a:t>security 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6119" y="2743200"/>
            <a:ext cx="454243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CF56-BBAC-4620-8E6A-2B1B55D63B7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" y="6356350"/>
            <a:ext cx="8839200" cy="365125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14</a:t>
            </a:r>
            <a:r>
              <a:rPr lang="en-US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Workshop “Software Engineering Education and Reverse Engineering”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Sinaia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Romania,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August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2014</a:t>
            </a:r>
          </a:p>
        </p:txBody>
      </p:sp>
      <p:pic>
        <p:nvPicPr>
          <p:cNvPr id="9" name="Picture 8" descr="seeulogo_klasik_20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152400"/>
            <a:ext cx="10668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92202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>
                <a:effectLst/>
              </a:rPr>
              <a:t>The proposed model for </a:t>
            </a:r>
            <a:r>
              <a:rPr lang="en-US" dirty="0" smtClean="0">
                <a:effectLst/>
              </a:rPr>
              <a:t>data security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679950"/>
          </a:xfrm>
        </p:spPr>
        <p:txBody>
          <a:bodyPr/>
          <a:lstStyle/>
          <a:p>
            <a:r>
              <a:rPr lang="en-US" dirty="0" smtClean="0"/>
              <a:t>Propose </a:t>
            </a:r>
            <a:r>
              <a:rPr lang="en-US" dirty="0"/>
              <a:t>model for the </a:t>
            </a:r>
            <a:r>
              <a:rPr lang="en-US" dirty="0" smtClean="0"/>
              <a:t>data security on cloud </a:t>
            </a:r>
          </a:p>
          <a:p>
            <a:pPr lvl="1"/>
            <a:r>
              <a:rPr lang="en-US" dirty="0"/>
              <a:t>is based on the data communication </a:t>
            </a:r>
            <a:r>
              <a:rPr lang="en-US" dirty="0" smtClean="0"/>
              <a:t>channel</a:t>
            </a:r>
          </a:p>
          <a:p>
            <a:pPr lvl="1"/>
            <a:r>
              <a:rPr lang="en-US" dirty="0"/>
              <a:t>data is encrypted before uploading to the server </a:t>
            </a:r>
            <a:r>
              <a:rPr lang="en-US" dirty="0" smtClean="0"/>
              <a:t>storage</a:t>
            </a:r>
          </a:p>
          <a:p>
            <a:pPr lvl="1"/>
            <a:r>
              <a:rPr lang="en-US" dirty="0"/>
              <a:t>users can decrypt it using button stored on the mail </a:t>
            </a:r>
            <a:r>
              <a:rPr lang="en-US" dirty="0" smtClean="0"/>
              <a:t>server </a:t>
            </a:r>
            <a:r>
              <a:rPr lang="en-US" dirty="0"/>
              <a:t>at the time of </a:t>
            </a:r>
            <a:r>
              <a:rPr lang="en-US" dirty="0" smtClean="0"/>
              <a:t>encryption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A7C81-61B2-4E92-92F1-9BFC58F3A56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" y="6356350"/>
            <a:ext cx="8839200" cy="365125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14</a:t>
            </a:r>
            <a:r>
              <a:rPr lang="en-US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Workshop “Software Engineering Education and Reverse Engineering”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Sinaia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Romania,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August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2014</a:t>
            </a:r>
          </a:p>
        </p:txBody>
      </p:sp>
      <p:pic>
        <p:nvPicPr>
          <p:cNvPr id="7" name="Picture 6" descr="seeulogo_klasik_2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1066800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36107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1934" y="1752600"/>
            <a:ext cx="5072066" cy="4525963"/>
          </a:xfrm>
        </p:spPr>
        <p:txBody>
          <a:bodyPr/>
          <a:lstStyle/>
          <a:p>
            <a:r>
              <a:rPr lang="en-US" dirty="0" smtClean="0"/>
              <a:t>Model proposal of data encryption brings convenient way to store files approaches of: </a:t>
            </a:r>
          </a:p>
          <a:p>
            <a:pPr lvl="1"/>
            <a:r>
              <a:rPr lang="en-US" dirty="0" smtClean="0"/>
              <a:t>secure the confidentiality,</a:t>
            </a:r>
          </a:p>
          <a:p>
            <a:pPr lvl="1"/>
            <a:r>
              <a:rPr lang="en-US" dirty="0" smtClean="0"/>
              <a:t>integrity and</a:t>
            </a:r>
          </a:p>
          <a:p>
            <a:pPr lvl="1"/>
            <a:r>
              <a:rPr lang="en-US" dirty="0" smtClean="0"/>
              <a:t>authentication of tests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CF56-BBAC-4620-8E6A-2B1B55D63B76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9" name="Picture 8" descr="seeulogo_klasik_2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1066800" cy="10668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3914775" cy="534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11236" cy="4603750"/>
          </a:xfrm>
        </p:spPr>
        <p:txBody>
          <a:bodyPr/>
          <a:lstStyle/>
          <a:p>
            <a:r>
              <a:rPr lang="en-US" dirty="0" smtClean="0"/>
              <a:t>Determined </a:t>
            </a:r>
            <a:r>
              <a:rPr lang="en-US" dirty="0"/>
              <a:t>to propose the Information Dispersal Algorithm for data </a:t>
            </a:r>
            <a:r>
              <a:rPr lang="en-US" dirty="0" smtClean="0"/>
              <a:t>encrypting</a:t>
            </a:r>
          </a:p>
          <a:p>
            <a:endParaRPr lang="en-US" dirty="0"/>
          </a:p>
          <a:p>
            <a:r>
              <a:rPr lang="en-US" dirty="0" smtClean="0"/>
              <a:t>We are working to propose in the future a </a:t>
            </a:r>
            <a:r>
              <a:rPr lang="en-US" dirty="0"/>
              <a:t>new algorithm that can </a:t>
            </a:r>
            <a:r>
              <a:rPr lang="en-US" dirty="0" smtClean="0"/>
              <a:t>be much more reliable for </a:t>
            </a:r>
            <a:r>
              <a:rPr lang="en-US" dirty="0"/>
              <a:t>the cloud </a:t>
            </a:r>
            <a:r>
              <a:rPr lang="en-US" dirty="0" smtClean="0"/>
              <a:t>computing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A7C81-61B2-4E92-92F1-9BFC58F3A56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" y="6356350"/>
            <a:ext cx="8839200" cy="365125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14</a:t>
            </a:r>
            <a:r>
              <a:rPr lang="en-US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Workshop “Software Engineering Education and Reverse Engineering”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Sinaia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Romania,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August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2014</a:t>
            </a:r>
          </a:p>
        </p:txBody>
      </p:sp>
      <p:pic>
        <p:nvPicPr>
          <p:cNvPr id="7" name="Picture 6" descr="seeulogo_klasik_2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1066800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74942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sq-A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A7C81-61B2-4E92-92F1-9BFC58F3A56C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28600" y="1676400"/>
            <a:ext cx="8915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/>
            <a:r>
              <a:rPr lang="en-US" sz="2800" dirty="0" smtClean="0"/>
              <a:t>Making our data more secure and reliable</a:t>
            </a:r>
          </a:p>
          <a:p>
            <a:pPr marL="365760"/>
            <a:r>
              <a:rPr lang="en-US" sz="2800" dirty="0" smtClean="0"/>
              <a:t>Building  mechanisms of cryptography for the protection of data both:</a:t>
            </a:r>
          </a:p>
          <a:p>
            <a:pPr marL="765810" lvl="1"/>
            <a:r>
              <a:rPr lang="en-US" sz="2400" dirty="0" smtClean="0"/>
              <a:t>during transfer and </a:t>
            </a:r>
          </a:p>
          <a:p>
            <a:pPr marL="765810" lvl="1"/>
            <a:r>
              <a:rPr lang="en-US" sz="2400" dirty="0" smtClean="0"/>
              <a:t>saving in database</a:t>
            </a:r>
          </a:p>
          <a:p>
            <a:pPr marL="365760"/>
            <a:r>
              <a:rPr lang="en-US" sz="2800" dirty="0" smtClean="0"/>
              <a:t>We proposed the model for security in the cloud based in cryptography that uses Information Dispersal Algorithm for encrypting data</a:t>
            </a:r>
          </a:p>
          <a:p>
            <a:pPr marL="365760"/>
            <a:r>
              <a:rPr lang="en-US" sz="2800" dirty="0" smtClean="0"/>
              <a:t>All the propositions will be provided by practical examples</a:t>
            </a:r>
            <a:endParaRPr lang="sq-AL" sz="2800" dirty="0"/>
          </a:p>
        </p:txBody>
      </p:sp>
      <p:pic>
        <p:nvPicPr>
          <p:cNvPr id="10" name="Picture 9" descr="seeulogo_klasik_2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10668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A7C81-61B2-4E92-92F1-9BFC58F3A56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990600" y="2209800"/>
            <a:ext cx="7467600" cy="156966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en-US" sz="96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</a:t>
            </a:r>
            <a:endParaRPr kumimoji="1" lang="sq-AL" sz="9600" dirty="0">
              <a:solidFill>
                <a:srgbClr val="0808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9154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4800" dirty="0" smtClean="0"/>
              <a:t>Thank you for attention!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3058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Introduction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Problem statement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Cloud </a:t>
            </a:r>
            <a:r>
              <a:rPr lang="en-US" sz="2800" dirty="0" smtClean="0"/>
              <a:t>security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The </a:t>
            </a:r>
            <a:r>
              <a:rPr lang="en-US" altLang="en-US" sz="2800" dirty="0"/>
              <a:t>objectives </a:t>
            </a:r>
            <a:r>
              <a:rPr lang="en-US" sz="2800" dirty="0"/>
              <a:t>for security in the </a:t>
            </a:r>
            <a:r>
              <a:rPr lang="en-US" sz="2800" dirty="0" smtClean="0"/>
              <a:t>cloud </a:t>
            </a:r>
            <a:r>
              <a:rPr lang="en-US" altLang="en-US" sz="2800" dirty="0" smtClean="0"/>
              <a:t>C-A-I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Data security in </a:t>
            </a:r>
            <a:r>
              <a:rPr lang="en-US" sz="2800" dirty="0" smtClean="0"/>
              <a:t>cloud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The </a:t>
            </a:r>
            <a:r>
              <a:rPr lang="en-US" sz="2800" dirty="0"/>
              <a:t>proposed model for data </a:t>
            </a:r>
            <a:r>
              <a:rPr lang="en-US" sz="2800" dirty="0" smtClean="0"/>
              <a:t>security in cloud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smtClean="0"/>
              <a:t>Conclusion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1143000"/>
          </a:xfrm>
        </p:spPr>
        <p:txBody>
          <a:bodyPr/>
          <a:lstStyle/>
          <a:p>
            <a:r>
              <a:rPr lang="en-GB" sz="4000" dirty="0" smtClean="0"/>
              <a:t>Presentation Outline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CF56-BBAC-4620-8E6A-2B1B55D63B7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" y="6356350"/>
            <a:ext cx="8839200" cy="365125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14</a:t>
            </a:r>
            <a:r>
              <a:rPr lang="en-US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Workshop “Software Engineering Education and Reverse Engineering”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Sinaia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Romania,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August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2014</a:t>
            </a:r>
          </a:p>
        </p:txBody>
      </p:sp>
      <p:pic>
        <p:nvPicPr>
          <p:cNvPr id="8" name="Picture 7" descr="seeulogo_klasik_2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10668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Introduction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03350"/>
            <a:ext cx="8153400" cy="4876800"/>
          </a:xfrm>
        </p:spPr>
        <p:txBody>
          <a:bodyPr/>
          <a:lstStyle/>
          <a:p>
            <a:r>
              <a:rPr lang="en-US" dirty="0" smtClean="0"/>
              <a:t>Cloud computing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/>
              <a:t>S</a:t>
            </a:r>
            <a:r>
              <a:rPr lang="en-US" dirty="0" smtClean="0"/>
              <a:t>ecurity </a:t>
            </a:r>
            <a:r>
              <a:rPr lang="en-US" dirty="0"/>
              <a:t>in the </a:t>
            </a:r>
            <a:r>
              <a:rPr lang="en-US" dirty="0" smtClean="0"/>
              <a:t>cloud</a:t>
            </a:r>
          </a:p>
          <a:p>
            <a:endParaRPr lang="en-US" dirty="0" smtClean="0"/>
          </a:p>
          <a:p>
            <a:r>
              <a:rPr lang="en-US" dirty="0" smtClean="0"/>
              <a:t>Increased security </a:t>
            </a:r>
          </a:p>
          <a:p>
            <a:endParaRPr lang="en-US" dirty="0" smtClean="0"/>
          </a:p>
          <a:p>
            <a:r>
              <a:rPr lang="en-US" dirty="0" smtClean="0"/>
              <a:t>Cloud </a:t>
            </a:r>
            <a:r>
              <a:rPr lang="en-US" dirty="0"/>
              <a:t>service provider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CF56-BBAC-4620-8E6A-2B1B55D63B7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" y="6356350"/>
            <a:ext cx="8839200" cy="365125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14</a:t>
            </a:r>
            <a:r>
              <a:rPr lang="en-US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Workshop “Software Engineering Education and Reverse Engineering”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Sinaia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Romania,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August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2014</a:t>
            </a:r>
          </a:p>
        </p:txBody>
      </p:sp>
      <p:pic>
        <p:nvPicPr>
          <p:cNvPr id="8" name="Picture 7" descr="seeulogo_klasik_2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10668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10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A7C81-61B2-4E92-92F1-9BFC58F3A56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6" descr="security-is-the-issue.gif                                      007AF258untitled                       B9D1E5C7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49556"/>
            <a:ext cx="5410200" cy="3251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305800" cy="806054"/>
          </a:xfrm>
        </p:spPr>
        <p:txBody>
          <a:bodyPr/>
          <a:lstStyle/>
          <a:p>
            <a:r>
              <a:rPr lang="en-US" sz="2400" dirty="0" smtClean="0"/>
              <a:t>The issue of security in cloud has discouraged businesses to run in cloud computing</a:t>
            </a:r>
          </a:p>
          <a:p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" y="6356350"/>
            <a:ext cx="8839200" cy="365125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14</a:t>
            </a:r>
            <a:r>
              <a:rPr lang="en-US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Workshop “Software Engineering Education and Reverse Engineering”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Sinaia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Romania,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August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2014</a:t>
            </a:r>
          </a:p>
        </p:txBody>
      </p:sp>
      <p:pic>
        <p:nvPicPr>
          <p:cNvPr id="10" name="Picture 9" descr="seeulogo_klasik_20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152400"/>
            <a:ext cx="1066800" cy="1066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123208" y="5715000"/>
            <a:ext cx="6629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1400" dirty="0"/>
              <a:t>Results of IDC survey ranking security challenges, 2012 </a:t>
            </a:r>
          </a:p>
          <a:p>
            <a:pPr algn="ctr">
              <a:buNone/>
            </a:pPr>
            <a:r>
              <a:rPr lang="en-US" sz="1200" dirty="0"/>
              <a:t>(</a:t>
            </a:r>
            <a:r>
              <a:rPr lang="en-US" altLang="en-US" sz="1200" dirty="0"/>
              <a:t>Source: </a:t>
            </a:r>
            <a:r>
              <a:rPr lang="en-US" altLang="en-US" sz="1200" dirty="0">
                <a:solidFill>
                  <a:srgbClr val="000000"/>
                </a:solidFill>
              </a:rPr>
              <a:t>http://www.csrc.nist.gov/groups/SNS/cloud-computing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34304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PROBLEM STATEMENT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When we use cloud technology we should consider the higher security level because now our data and services should be trusted to a third party. </a:t>
            </a:r>
          </a:p>
          <a:p>
            <a:r>
              <a:rPr lang="en-US" dirty="0" smtClean="0"/>
              <a:t>Important role in providing safe data in cloud offers cryptography </a:t>
            </a:r>
          </a:p>
          <a:p>
            <a:r>
              <a:rPr lang="en-US" dirty="0" smtClean="0"/>
              <a:t>We propose a solution for cloud security architecture grounded elements in cryptography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CF56-BBAC-4620-8E6A-2B1B55D63B76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seeulogo_klasik_2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1066800" cy="1066800"/>
          </a:xfrm>
          <a:prstGeom prst="rect">
            <a:avLst/>
          </a:prstGeom>
          <a:noFill/>
        </p:spPr>
      </p:pic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" y="6356350"/>
            <a:ext cx="8839200" cy="365125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14</a:t>
            </a:r>
            <a:r>
              <a:rPr lang="en-US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Workshop “Software Engineering Education and Reverse Engineering”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Sinaia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Romania,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August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xmlns="" val="141807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679950"/>
          </a:xfrm>
        </p:spPr>
        <p:txBody>
          <a:bodyPr/>
          <a:lstStyle/>
          <a:p>
            <a:r>
              <a:rPr lang="en-US" dirty="0" smtClean="0"/>
              <a:t>During transfer of data - we proposed to use a model for encrypting the data</a:t>
            </a:r>
          </a:p>
          <a:p>
            <a:r>
              <a:rPr lang="en-US" dirty="0" smtClean="0"/>
              <a:t>In our future work we will propose an algorithm which is used for data encryption</a:t>
            </a:r>
          </a:p>
          <a:p>
            <a:r>
              <a:rPr lang="en-US" dirty="0" smtClean="0"/>
              <a:t>The other part of the model will include the part that the user of cloud is notified for each and every attack that occurs for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A7C81-61B2-4E92-92F1-9BFC58F3A56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" name="Picture 4" descr="seeulogo_klasik_2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1066800" cy="1066800"/>
          </a:xfrm>
          <a:prstGeom prst="rect">
            <a:avLst/>
          </a:prstGeom>
          <a:noFill/>
        </p:spPr>
      </p:pic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" y="6356350"/>
            <a:ext cx="8839200" cy="365125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14</a:t>
            </a:r>
            <a:r>
              <a:rPr lang="en-US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Workshop “Software Engineering Education and Reverse Engineering”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Sinaia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Romania,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August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xmlns="" val="73558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Reasons of possible </a:t>
            </a:r>
            <a:r>
              <a:rPr lang="en-US" dirty="0" smtClean="0"/>
              <a:t>fails on 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/>
              <a:t>of the main reasons of fails on cloud are as follows:</a:t>
            </a:r>
          </a:p>
          <a:p>
            <a:pPr lvl="1"/>
            <a:r>
              <a:rPr lang="en-US" dirty="0"/>
              <a:t>One of the reasons could </a:t>
            </a:r>
            <a:r>
              <a:rPr lang="en-US" dirty="0" smtClean="0"/>
              <a:t>can be hardware, </a:t>
            </a:r>
            <a:r>
              <a:rPr lang="en-US" dirty="0"/>
              <a:t>on cloud computing is known as </a:t>
            </a:r>
            <a:r>
              <a:rPr lang="en-US" dirty="0" err="1"/>
              <a:t>IaaS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Another reason could be mistakes or better say possible fails of software, on cloud computing </a:t>
            </a:r>
            <a:r>
              <a:rPr lang="en-US" dirty="0" smtClean="0"/>
              <a:t>known </a:t>
            </a:r>
            <a:r>
              <a:rPr lang="en-US" dirty="0"/>
              <a:t>as SaaS.</a:t>
            </a:r>
          </a:p>
          <a:p>
            <a:pPr lvl="1"/>
            <a:r>
              <a:rPr lang="en-US" dirty="0"/>
              <a:t>Disagreements of client and provider could be another reason of fail </a:t>
            </a:r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A7C81-61B2-4E92-92F1-9BFC58F3A56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" y="6356350"/>
            <a:ext cx="8839200" cy="365125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14</a:t>
            </a:r>
            <a:r>
              <a:rPr lang="en-US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Workshop “Software Engineering Education and Reverse Engineering”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Sinaia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Romania,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August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2014</a:t>
            </a:r>
          </a:p>
        </p:txBody>
      </p:sp>
      <p:pic>
        <p:nvPicPr>
          <p:cNvPr id="7" name="Picture 6" descr="seeulogo_klasik_2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1066800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24313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</a:t>
            </a:r>
            <a:r>
              <a:rPr lang="en-US" dirty="0"/>
              <a:t>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3350"/>
            <a:ext cx="8915400" cy="4876800"/>
          </a:xfrm>
        </p:spPr>
        <p:txBody>
          <a:bodyPr/>
          <a:lstStyle/>
          <a:p>
            <a:pPr lvl="1"/>
            <a:r>
              <a:rPr lang="en-US" b="1" dirty="0" smtClean="0"/>
              <a:t>Multi-tenancy</a:t>
            </a:r>
            <a:r>
              <a:rPr lang="en-US" dirty="0" smtClean="0"/>
              <a:t> - </a:t>
            </a:r>
            <a:r>
              <a:rPr lang="en-US" dirty="0"/>
              <a:t>possibility to use common resources which are offered by the provider</a:t>
            </a:r>
          </a:p>
          <a:p>
            <a:pPr lvl="1"/>
            <a:r>
              <a:rPr lang="en-US" b="1" dirty="0" smtClean="0"/>
              <a:t>Escalation -</a:t>
            </a:r>
            <a:r>
              <a:rPr lang="en-US" dirty="0" smtClean="0"/>
              <a:t> </a:t>
            </a:r>
            <a:r>
              <a:rPr lang="en-US" dirty="0"/>
              <a:t>possibility of escalating services and hardware that are offered on cloud </a:t>
            </a:r>
          </a:p>
          <a:p>
            <a:pPr lvl="1"/>
            <a:r>
              <a:rPr lang="en-US" b="1" dirty="0"/>
              <a:t>Elasticity</a:t>
            </a:r>
            <a:r>
              <a:rPr lang="en-US" dirty="0"/>
              <a:t> </a:t>
            </a:r>
            <a:r>
              <a:rPr lang="en-US" dirty="0" smtClean="0"/>
              <a:t>- possibility </a:t>
            </a:r>
            <a:r>
              <a:rPr lang="en-US" dirty="0"/>
              <a:t>to use resources based on the needs, when there’s a need to increase resources, if there’s no need </a:t>
            </a:r>
            <a:r>
              <a:rPr lang="en-US" dirty="0" smtClean="0"/>
              <a:t>to remove </a:t>
            </a:r>
            <a:r>
              <a:rPr lang="en-US" dirty="0"/>
              <a:t>them</a:t>
            </a:r>
          </a:p>
          <a:p>
            <a:pPr lvl="1"/>
            <a:r>
              <a:rPr lang="en-US" b="1" dirty="0"/>
              <a:t>Pay-as-you-go</a:t>
            </a:r>
            <a:r>
              <a:rPr lang="en-US" dirty="0"/>
              <a:t>- the possibility that all costumers pay as they use </a:t>
            </a:r>
            <a:r>
              <a:rPr lang="en-US" dirty="0" smtClean="0"/>
              <a:t>it</a:t>
            </a:r>
            <a:endParaRPr lang="en-US" dirty="0"/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A7C81-61B2-4E92-92F1-9BFC58F3A56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" y="6356350"/>
            <a:ext cx="8839200" cy="365125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14</a:t>
            </a:r>
            <a:r>
              <a:rPr lang="en-US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Workshop “Software Engineering Education and Reverse Engineering”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Sinaia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Romania,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August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2014</a:t>
            </a:r>
          </a:p>
        </p:txBody>
      </p:sp>
      <p:pic>
        <p:nvPicPr>
          <p:cNvPr id="7" name="Picture 6" descr="seeulogo_klasik_2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1066800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74800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altLang="en-US" dirty="0" smtClean="0"/>
              <a:t>objectives </a:t>
            </a:r>
            <a:r>
              <a:rPr lang="en-US" dirty="0" smtClean="0"/>
              <a:t>for security in the Cloud </a:t>
            </a:r>
            <a:r>
              <a:rPr lang="en-US" altLang="en-US" dirty="0" smtClean="0"/>
              <a:t>C-A-I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991600" cy="4375150"/>
          </a:xfrm>
        </p:spPr>
        <p:txBody>
          <a:bodyPr/>
          <a:lstStyle/>
          <a:p>
            <a:r>
              <a:rPr lang="en-US" b="1" dirty="0"/>
              <a:t>Confidentiality</a:t>
            </a:r>
            <a:r>
              <a:rPr lang="en-US" dirty="0" smtClean="0"/>
              <a:t> -</a:t>
            </a:r>
            <a:r>
              <a:rPr lang="en-US" dirty="0"/>
              <a:t> protection private data of </a:t>
            </a:r>
            <a:r>
              <a:rPr lang="en-US" dirty="0" smtClean="0"/>
              <a:t>client.</a:t>
            </a:r>
          </a:p>
          <a:p>
            <a:r>
              <a:rPr lang="en-US" b="1" dirty="0"/>
              <a:t>Availability-</a:t>
            </a:r>
            <a:r>
              <a:rPr lang="en-US" dirty="0"/>
              <a:t> the possibility to use applications on cloud </a:t>
            </a:r>
            <a:r>
              <a:rPr lang="en-US" dirty="0" smtClean="0"/>
              <a:t>computing.</a:t>
            </a:r>
          </a:p>
          <a:p>
            <a:r>
              <a:rPr lang="en-US" b="1" dirty="0" smtClean="0"/>
              <a:t>Integrity-</a:t>
            </a:r>
            <a:r>
              <a:rPr lang="en-US" dirty="0" smtClean="0"/>
              <a:t> </a:t>
            </a:r>
            <a:r>
              <a:rPr lang="en-US" dirty="0"/>
              <a:t>understand the client awareness that his data is placed on the cloud and unauthorized persons cannot gain </a:t>
            </a:r>
            <a:r>
              <a:rPr lang="en-US" dirty="0" smtClean="0"/>
              <a:t>access and this </a:t>
            </a:r>
            <a:r>
              <a:rPr lang="en-US" dirty="0"/>
              <a:t>data is available any time we need </a:t>
            </a:r>
            <a:r>
              <a:rPr lang="en-US" dirty="0" smtClean="0"/>
              <a:t>it.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CF56-BBAC-4620-8E6A-2B1B55D63B7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" y="6356350"/>
            <a:ext cx="8839200" cy="365125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14</a:t>
            </a:r>
            <a:r>
              <a:rPr lang="en-US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Workshop “Software Engineering Education and Reverse Engineering”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Sinaia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Romania,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August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2014</a:t>
            </a:r>
          </a:p>
        </p:txBody>
      </p:sp>
      <p:pic>
        <p:nvPicPr>
          <p:cNvPr id="8" name="Picture 7" descr="seeulogo_klasik_2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1066800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272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Pro_GlowingTechVide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PresentationPro_GlowingTechVideo</Template>
  <TotalTime>10554</TotalTime>
  <Words>1055</Words>
  <Application>Microsoft Office PowerPoint</Application>
  <PresentationFormat>On-screen Show (4:3)</PresentationFormat>
  <Paragraphs>173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PresentationPro_GlowingTechVideo</vt:lpstr>
      <vt:lpstr>Slide 1</vt:lpstr>
      <vt:lpstr>Presentation Outline</vt:lpstr>
      <vt:lpstr>Introduction</vt:lpstr>
      <vt:lpstr>…</vt:lpstr>
      <vt:lpstr>PROBLEM STATEMENT </vt:lpstr>
      <vt:lpstr>…</vt:lpstr>
      <vt:lpstr>Reasons of possible fails on cloud computing</vt:lpstr>
      <vt:lpstr>Cloud security</vt:lpstr>
      <vt:lpstr>The objectives for security in the Cloud C-A-I</vt:lpstr>
      <vt:lpstr>Sensitive rating of data</vt:lpstr>
      <vt:lpstr>Data security in cloud computing</vt:lpstr>
      <vt:lpstr>Role of cryptography in cloud </vt:lpstr>
      <vt:lpstr>Features of cryptography</vt:lpstr>
      <vt:lpstr>Security challenges in major areas of cloud and role of cryptography </vt:lpstr>
      <vt:lpstr>The proposed model for data security </vt:lpstr>
      <vt:lpstr>…</vt:lpstr>
      <vt:lpstr>…</vt:lpstr>
      <vt:lpstr>Conclusion</vt:lpstr>
      <vt:lpstr>Thank you for attention!</vt:lpstr>
    </vt:vector>
  </TitlesOfParts>
  <Company>xxxx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Ligjerata</dc:title>
  <dc:creator>Dhurata Hyseni</dc:creator>
  <cp:lastModifiedBy>b.cico</cp:lastModifiedBy>
  <cp:revision>752</cp:revision>
  <dcterms:created xsi:type="dcterms:W3CDTF">2012-04-21T17:55:53Z</dcterms:created>
  <dcterms:modified xsi:type="dcterms:W3CDTF">2014-08-27T09:15:14Z</dcterms:modified>
  <cp:category>2012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TC018813529991</vt:lpwstr>
  </property>
</Properties>
</file>